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7"/>
  </p:notesMasterIdLst>
  <p:handoutMasterIdLst>
    <p:handoutMasterId r:id="rId8"/>
  </p:handoutMasterIdLst>
  <p:sldIdLst>
    <p:sldId id="274" r:id="rId2"/>
    <p:sldId id="287" r:id="rId3"/>
    <p:sldId id="289" r:id="rId4"/>
    <p:sldId id="291" r:id="rId5"/>
    <p:sldId id="295" r:id="rId6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-QUIAN" initials="C" lastIdx="0" clrIdx="0">
    <p:extLst>
      <p:ext uri="{19B8F6BF-5375-455C-9EA6-DF929625EA0E}">
        <p15:presenceInfo xmlns:p15="http://schemas.microsoft.com/office/powerpoint/2012/main" userId="CINDY-QU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CA8"/>
    <a:srgbClr val="D7B527"/>
    <a:srgbClr val="FF9966"/>
    <a:srgbClr val="D0EBB3"/>
    <a:srgbClr val="E6E28A"/>
    <a:srgbClr val="CC6600"/>
    <a:srgbClr val="CCFFFF"/>
    <a:srgbClr val="D9D24F"/>
    <a:srgbClr val="0000FF"/>
    <a:srgbClr val="F33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9" autoAdjust="0"/>
    <p:restoredTop sz="94291" autoAdjust="0"/>
  </p:normalViewPr>
  <p:slideViewPr>
    <p:cSldViewPr>
      <p:cViewPr varScale="1">
        <p:scale>
          <a:sx n="81" d="100"/>
          <a:sy n="81" d="100"/>
        </p:scale>
        <p:origin x="1830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DFF347E-4F3D-457C-AEBB-D6573723E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C94626-83F7-4E16-88D1-E3E0E1293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5254DA91-B654-47EF-9CE8-571B26CED3D9}" type="datetimeFigureOut">
              <a:rPr lang="es-MX" smtClean="0"/>
              <a:t>18/07/2024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11013F-6277-432B-A803-D9C69CBA0A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196D77-60A0-492C-B912-91FF1F7D9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8A207CFB-7C45-4C74-A421-DF9C139A90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146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ECDEB52-9FF5-4DF1-8323-FD73A6C2DC25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85F982F-98E4-43DF-A619-963F94F1DC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748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26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6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1B247F5-3ACE-4B99-8D45-E5DF12E0D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" r="6598"/>
          <a:stretch/>
        </p:blipFill>
        <p:spPr>
          <a:xfrm>
            <a:off x="-1" y="-32792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42C9B0F-1E86-4FEF-B2EC-568CAAE32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45F174B-AB37-4360-B868-5020B83CB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C0DB72-EEF3-437F-A984-3DA3A7B20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7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976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2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509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12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64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590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244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8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9" r:id="rId12"/>
    <p:sldLayoutId id="2147483703" r:id="rId13"/>
    <p:sldLayoutId id="2147483705" r:id="rId14"/>
    <p:sldLayoutId id="2147483706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172400" y="295302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295302"/>
            <a:ext cx="5940152" cy="6191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FA19B2-E003-4E97-AFFC-CBBE3EB5CE6E}"/>
              </a:ext>
            </a:extLst>
          </p:cNvPr>
          <p:cNvSpPr txBox="1"/>
          <p:nvPr/>
        </p:nvSpPr>
        <p:spPr>
          <a:xfrm>
            <a:off x="647564" y="263691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ea typeface="Futura" panose="02020800000000000000" pitchFamily="18" charset="0"/>
                <a:cs typeface="Arial" panose="020B0604020202020204" pitchFamily="34" charset="0"/>
              </a:rPr>
              <a:t>ESTADÍSTICA BÁSICA FINAL </a:t>
            </a:r>
          </a:p>
          <a:p>
            <a:pPr algn="ctr"/>
            <a:endParaRPr lang="es-MX" sz="2800" b="1" dirty="0">
              <a:latin typeface="Arial" panose="020B0604020202020204" pitchFamily="34" charset="0"/>
              <a:ea typeface="Futura" panose="02020800000000000000" pitchFamily="18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ea typeface="Futura" panose="02020800000000000000" pitchFamily="18" charset="0"/>
                <a:cs typeface="Arial" panose="020B0604020202020204" pitchFamily="34" charset="0"/>
              </a:rPr>
              <a:t>VARIABLES DE CÁLCULO</a:t>
            </a:r>
          </a:p>
          <a:p>
            <a:pPr algn="ctr"/>
            <a:endParaRPr lang="es-MX" sz="2800" b="1" dirty="0">
              <a:latin typeface="Arial" panose="020B0604020202020204" pitchFamily="34" charset="0"/>
              <a:ea typeface="Futura" panose="020208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6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172400" y="145577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2108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47466" y="260648"/>
            <a:ext cx="442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82526" y="5486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escolarizada. Opción presencial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48198" y="650424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07737" y="62818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15987" y="6510536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10/06/2024.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05028"/>
              </p:ext>
            </p:extLst>
          </p:nvPr>
        </p:nvGraphicFramePr>
        <p:xfrm>
          <a:off x="207739" y="908720"/>
          <a:ext cx="8728490" cy="5321205"/>
        </p:xfrm>
        <a:graphic>
          <a:graphicData uri="http://schemas.openxmlformats.org/drawingml/2006/table">
            <a:tbl>
              <a:tblPr/>
              <a:tblGrid>
                <a:gridCol w="1107542">
                  <a:extLst>
                    <a:ext uri="{9D8B030D-6E8A-4147-A177-3AD203B41FA5}">
                      <a16:colId xmlns:a16="http://schemas.microsoft.com/office/drawing/2014/main" val="2390064076"/>
                    </a:ext>
                  </a:extLst>
                </a:gridCol>
                <a:gridCol w="242001">
                  <a:extLst>
                    <a:ext uri="{9D8B030D-6E8A-4147-A177-3AD203B41FA5}">
                      <a16:colId xmlns:a16="http://schemas.microsoft.com/office/drawing/2014/main" val="1753812221"/>
                    </a:ext>
                  </a:extLst>
                </a:gridCol>
                <a:gridCol w="1301372">
                  <a:extLst>
                    <a:ext uri="{9D8B030D-6E8A-4147-A177-3AD203B41FA5}">
                      <a16:colId xmlns:a16="http://schemas.microsoft.com/office/drawing/2014/main" val="659739544"/>
                    </a:ext>
                  </a:extLst>
                </a:gridCol>
                <a:gridCol w="459589">
                  <a:extLst>
                    <a:ext uri="{9D8B030D-6E8A-4147-A177-3AD203B41FA5}">
                      <a16:colId xmlns:a16="http://schemas.microsoft.com/office/drawing/2014/main" val="1658853334"/>
                    </a:ext>
                  </a:extLst>
                </a:gridCol>
                <a:gridCol w="306393">
                  <a:extLst>
                    <a:ext uri="{9D8B030D-6E8A-4147-A177-3AD203B41FA5}">
                      <a16:colId xmlns:a16="http://schemas.microsoft.com/office/drawing/2014/main" val="2584169452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224068801"/>
                    </a:ext>
                  </a:extLst>
                </a:gridCol>
                <a:gridCol w="459589">
                  <a:extLst>
                    <a:ext uri="{9D8B030D-6E8A-4147-A177-3AD203B41FA5}">
                      <a16:colId xmlns:a16="http://schemas.microsoft.com/office/drawing/2014/main" val="1030643744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3310743013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1080362282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1443670906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2710248197"/>
                    </a:ext>
                  </a:extLst>
                </a:gridCol>
                <a:gridCol w="382896">
                  <a:extLst>
                    <a:ext uri="{9D8B030D-6E8A-4147-A177-3AD203B41FA5}">
                      <a16:colId xmlns:a16="http://schemas.microsoft.com/office/drawing/2014/main" val="551637990"/>
                    </a:ext>
                  </a:extLst>
                </a:gridCol>
                <a:gridCol w="376901">
                  <a:extLst>
                    <a:ext uri="{9D8B030D-6E8A-4147-A177-3AD203B41FA5}">
                      <a16:colId xmlns:a16="http://schemas.microsoft.com/office/drawing/2014/main" val="62496132"/>
                    </a:ext>
                  </a:extLst>
                </a:gridCol>
                <a:gridCol w="297362">
                  <a:extLst>
                    <a:ext uri="{9D8B030D-6E8A-4147-A177-3AD203B41FA5}">
                      <a16:colId xmlns:a16="http://schemas.microsoft.com/office/drawing/2014/main" val="2563802674"/>
                    </a:ext>
                  </a:extLst>
                </a:gridCol>
                <a:gridCol w="347399">
                  <a:extLst>
                    <a:ext uri="{9D8B030D-6E8A-4147-A177-3AD203B41FA5}">
                      <a16:colId xmlns:a16="http://schemas.microsoft.com/office/drawing/2014/main" val="3530562143"/>
                    </a:ext>
                  </a:extLst>
                </a:gridCol>
                <a:gridCol w="364879">
                  <a:extLst>
                    <a:ext uri="{9D8B030D-6E8A-4147-A177-3AD203B41FA5}">
                      <a16:colId xmlns:a16="http://schemas.microsoft.com/office/drawing/2014/main" val="3299191683"/>
                    </a:ext>
                  </a:extLst>
                </a:gridCol>
                <a:gridCol w="294378">
                  <a:extLst>
                    <a:ext uri="{9D8B030D-6E8A-4147-A177-3AD203B41FA5}">
                      <a16:colId xmlns:a16="http://schemas.microsoft.com/office/drawing/2014/main" val="426544410"/>
                    </a:ext>
                  </a:extLst>
                </a:gridCol>
                <a:gridCol w="396924">
                  <a:extLst>
                    <a:ext uri="{9D8B030D-6E8A-4147-A177-3AD203B41FA5}">
                      <a16:colId xmlns:a16="http://schemas.microsoft.com/office/drawing/2014/main" val="293480038"/>
                    </a:ext>
                  </a:extLst>
                </a:gridCol>
                <a:gridCol w="476310">
                  <a:extLst>
                    <a:ext uri="{9D8B030D-6E8A-4147-A177-3AD203B41FA5}">
                      <a16:colId xmlns:a16="http://schemas.microsoft.com/office/drawing/2014/main" val="4002224389"/>
                    </a:ext>
                  </a:extLst>
                </a:gridCol>
              </a:tblGrid>
              <a:tr h="1820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76845"/>
                  </a:ext>
                </a:extLst>
              </a:tr>
              <a:tr h="1456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75642"/>
                  </a:ext>
                </a:extLst>
              </a:tr>
              <a:tr h="1456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0976"/>
                  </a:ext>
                </a:extLst>
              </a:tr>
              <a:tr h="182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Benito Juárez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UNO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129253"/>
                  </a:ext>
                </a:extLst>
              </a:tr>
              <a:tr h="1822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DOS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30511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Solidaridad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PLAYA DEL CARMEN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177220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8031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Benito Juárez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CUATRO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2415"/>
                  </a:ext>
                </a:extLst>
              </a:tr>
              <a:tr h="182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 UNO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487388"/>
                  </a:ext>
                </a:extLst>
              </a:tr>
              <a:tr h="1822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 DOS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954558"/>
                  </a:ext>
                </a:extLst>
              </a:tr>
              <a:tr h="2352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Ma.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MARÍA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300414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Benito Juárez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TRES BONFIL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140218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245259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MUJERES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539573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085382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HONDO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151080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TIHOSUCO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234620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562523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Ma.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SABÁN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396000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 A. MADRAZO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681711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Lázaro Cárdenas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IGNACIO ZARAGOZA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267903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SEÑOR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462705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NICOLÁS BRAVO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651586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PRESIDENTE JUÁREZ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11824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MAYA BALAM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055536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Ma.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528330"/>
                  </a:ext>
                </a:extLst>
              </a:tr>
              <a:tr h="25626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2758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4730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7723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6372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14095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3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6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2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169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40304" y="362728"/>
            <a:ext cx="442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79712" y="6705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escolarizada. Opción presencial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38668" y="6381328"/>
            <a:ext cx="39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11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07737" y="613778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15987" y="6366520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10/06/2024.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88874"/>
              </p:ext>
            </p:extLst>
          </p:nvPr>
        </p:nvGraphicFramePr>
        <p:xfrm>
          <a:off x="207740" y="1058104"/>
          <a:ext cx="8737292" cy="4943160"/>
        </p:xfrm>
        <a:graphic>
          <a:graphicData uri="http://schemas.openxmlformats.org/drawingml/2006/table">
            <a:tbl>
              <a:tblPr/>
              <a:tblGrid>
                <a:gridCol w="1042242">
                  <a:extLst>
                    <a:ext uri="{9D8B030D-6E8A-4147-A177-3AD203B41FA5}">
                      <a16:colId xmlns:a16="http://schemas.microsoft.com/office/drawing/2014/main" val="2751478427"/>
                    </a:ext>
                  </a:extLst>
                </a:gridCol>
                <a:gridCol w="325577">
                  <a:extLst>
                    <a:ext uri="{9D8B030D-6E8A-4147-A177-3AD203B41FA5}">
                      <a16:colId xmlns:a16="http://schemas.microsoft.com/office/drawing/2014/main" val="832532610"/>
                    </a:ext>
                  </a:extLst>
                </a:gridCol>
                <a:gridCol w="1844313">
                  <a:extLst>
                    <a:ext uri="{9D8B030D-6E8A-4147-A177-3AD203B41FA5}">
                      <a16:colId xmlns:a16="http://schemas.microsoft.com/office/drawing/2014/main" val="17029421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82873494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56524465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43486965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80280999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06845814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4070176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52050853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42398933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3893663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6357314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93866455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228247800"/>
                    </a:ext>
                  </a:extLst>
                </a:gridCol>
                <a:gridCol w="413602">
                  <a:extLst>
                    <a:ext uri="{9D8B030D-6E8A-4147-A177-3AD203B41FA5}">
                      <a16:colId xmlns:a16="http://schemas.microsoft.com/office/drawing/2014/main" val="2354026794"/>
                    </a:ext>
                  </a:extLst>
                </a:gridCol>
                <a:gridCol w="311698">
                  <a:extLst>
                    <a:ext uri="{9D8B030D-6E8A-4147-A177-3AD203B41FA5}">
                      <a16:colId xmlns:a16="http://schemas.microsoft.com/office/drawing/2014/main" val="1138733250"/>
                    </a:ext>
                  </a:extLst>
                </a:gridCol>
                <a:gridCol w="311698">
                  <a:extLst>
                    <a:ext uri="{9D8B030D-6E8A-4147-A177-3AD203B41FA5}">
                      <a16:colId xmlns:a16="http://schemas.microsoft.com/office/drawing/2014/main" val="367678896"/>
                    </a:ext>
                  </a:extLst>
                </a:gridCol>
                <a:gridCol w="311698">
                  <a:extLst>
                    <a:ext uri="{9D8B030D-6E8A-4147-A177-3AD203B41FA5}">
                      <a16:colId xmlns:a16="http://schemas.microsoft.com/office/drawing/2014/main" val="8738366"/>
                    </a:ext>
                  </a:extLst>
                </a:gridCol>
              </a:tblGrid>
              <a:tr h="1479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CENTRO DE SERVICIOS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 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 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97075"/>
                  </a:ext>
                </a:extLst>
              </a:tr>
              <a:tr h="1320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523373"/>
                  </a:ext>
                </a:extLst>
              </a:tr>
              <a:tr h="1320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74643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Solidaridad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PUERTO AVENTURAS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2281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MAHAHUAL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22316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</a:t>
                      </a:r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LIMONES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26575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</a:t>
                      </a:r>
                      <a:r>
                        <a:rPr lang="pt-BR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JOSEFA ORTIZ DE DOMÍNGUEZ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54222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Lázaro Cárdenas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CHIQUILÁ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37068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NOH-BEC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24793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DIVORCIADOS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7172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CAOBAS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21756"/>
                  </a:ext>
                </a:extLst>
              </a:tr>
              <a:tr h="161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Tulum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CHAN CHÉN I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26788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COBÁ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81066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SAN PEDRO PERALTA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73605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ZAMORA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65772"/>
                  </a:ext>
                </a:extLst>
              </a:tr>
              <a:tr h="1611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CHUN-YAH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14247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X-HAZIL SUR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29967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LAGUNA KANÁ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1434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X-PICHIL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47936"/>
                  </a:ext>
                </a:extLst>
              </a:tr>
              <a:tr h="1611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VALLEHERMOSO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4839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RÍO VERDE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99253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ALTOS DE SEVILLA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37392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MIGUEL ALEMÁN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0083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BLANCA FLOR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759951"/>
                  </a:ext>
                </a:extLst>
              </a:tr>
              <a:tr h="132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59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5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2"/>
            <a:ext cx="9180512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169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30194" y="260648"/>
            <a:ext cx="428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Matrícula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16224" y="617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escolarizada. Opción presencial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638668" y="6381328"/>
            <a:ext cx="39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13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67544" y="636437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75794" y="6593111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10/06/2024.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05041"/>
              </p:ext>
            </p:extLst>
          </p:nvPr>
        </p:nvGraphicFramePr>
        <p:xfrm>
          <a:off x="179510" y="1257983"/>
          <a:ext cx="8784978" cy="1250154"/>
        </p:xfrm>
        <a:graphic>
          <a:graphicData uri="http://schemas.openxmlformats.org/drawingml/2006/table">
            <a:tbl>
              <a:tblPr/>
              <a:tblGrid>
                <a:gridCol w="732081">
                  <a:extLst>
                    <a:ext uri="{9D8B030D-6E8A-4147-A177-3AD203B41FA5}">
                      <a16:colId xmlns:a16="http://schemas.microsoft.com/office/drawing/2014/main" val="2425427153"/>
                    </a:ext>
                  </a:extLst>
                </a:gridCol>
                <a:gridCol w="292833">
                  <a:extLst>
                    <a:ext uri="{9D8B030D-6E8A-4147-A177-3AD203B41FA5}">
                      <a16:colId xmlns:a16="http://schemas.microsoft.com/office/drawing/2014/main" val="3835616272"/>
                    </a:ext>
                  </a:extLst>
                </a:gridCol>
                <a:gridCol w="2123036">
                  <a:extLst>
                    <a:ext uri="{9D8B030D-6E8A-4147-A177-3AD203B41FA5}">
                      <a16:colId xmlns:a16="http://schemas.microsoft.com/office/drawing/2014/main" val="2444992471"/>
                    </a:ext>
                  </a:extLst>
                </a:gridCol>
                <a:gridCol w="439249">
                  <a:extLst>
                    <a:ext uri="{9D8B030D-6E8A-4147-A177-3AD203B41FA5}">
                      <a16:colId xmlns:a16="http://schemas.microsoft.com/office/drawing/2014/main" val="3509050727"/>
                    </a:ext>
                  </a:extLst>
                </a:gridCol>
                <a:gridCol w="292833">
                  <a:extLst>
                    <a:ext uri="{9D8B030D-6E8A-4147-A177-3AD203B41FA5}">
                      <a16:colId xmlns:a16="http://schemas.microsoft.com/office/drawing/2014/main" val="1027687154"/>
                    </a:ext>
                  </a:extLst>
                </a:gridCol>
                <a:gridCol w="368442">
                  <a:extLst>
                    <a:ext uri="{9D8B030D-6E8A-4147-A177-3AD203B41FA5}">
                      <a16:colId xmlns:a16="http://schemas.microsoft.com/office/drawing/2014/main" val="4177293379"/>
                    </a:ext>
                  </a:extLst>
                </a:gridCol>
                <a:gridCol w="363640">
                  <a:extLst>
                    <a:ext uri="{9D8B030D-6E8A-4147-A177-3AD203B41FA5}">
                      <a16:colId xmlns:a16="http://schemas.microsoft.com/office/drawing/2014/main" val="1912909436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val="1306149329"/>
                    </a:ext>
                  </a:extLst>
                </a:gridCol>
                <a:gridCol w="268876">
                  <a:extLst>
                    <a:ext uri="{9D8B030D-6E8A-4147-A177-3AD203B41FA5}">
                      <a16:colId xmlns:a16="http://schemas.microsoft.com/office/drawing/2014/main" val="2109183368"/>
                    </a:ext>
                  </a:extLst>
                </a:gridCol>
                <a:gridCol w="381430">
                  <a:extLst>
                    <a:ext uri="{9D8B030D-6E8A-4147-A177-3AD203B41FA5}">
                      <a16:colId xmlns:a16="http://schemas.microsoft.com/office/drawing/2014/main" val="91800264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46622467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91929672"/>
                    </a:ext>
                  </a:extLst>
                </a:gridCol>
                <a:gridCol w="250828">
                  <a:extLst>
                    <a:ext uri="{9D8B030D-6E8A-4147-A177-3AD203B41FA5}">
                      <a16:colId xmlns:a16="http://schemas.microsoft.com/office/drawing/2014/main" val="3821201061"/>
                    </a:ext>
                  </a:extLst>
                </a:gridCol>
                <a:gridCol w="366041">
                  <a:extLst>
                    <a:ext uri="{9D8B030D-6E8A-4147-A177-3AD203B41FA5}">
                      <a16:colId xmlns:a16="http://schemas.microsoft.com/office/drawing/2014/main" val="582220079"/>
                    </a:ext>
                  </a:extLst>
                </a:gridCol>
                <a:gridCol w="339985">
                  <a:extLst>
                    <a:ext uri="{9D8B030D-6E8A-4147-A177-3AD203B41FA5}">
                      <a16:colId xmlns:a16="http://schemas.microsoft.com/office/drawing/2014/main" val="459850339"/>
                    </a:ext>
                  </a:extLst>
                </a:gridCol>
                <a:gridCol w="372244">
                  <a:extLst>
                    <a:ext uri="{9D8B030D-6E8A-4147-A177-3AD203B41FA5}">
                      <a16:colId xmlns:a16="http://schemas.microsoft.com/office/drawing/2014/main" val="3445989018"/>
                    </a:ext>
                  </a:extLst>
                </a:gridCol>
                <a:gridCol w="372244">
                  <a:extLst>
                    <a:ext uri="{9D8B030D-6E8A-4147-A177-3AD203B41FA5}">
                      <a16:colId xmlns:a16="http://schemas.microsoft.com/office/drawing/2014/main" val="486567692"/>
                    </a:ext>
                  </a:extLst>
                </a:gridCol>
                <a:gridCol w="372244">
                  <a:extLst>
                    <a:ext uri="{9D8B030D-6E8A-4147-A177-3AD203B41FA5}">
                      <a16:colId xmlns:a16="http://schemas.microsoft.com/office/drawing/2014/main" val="943887122"/>
                    </a:ext>
                  </a:extLst>
                </a:gridCol>
                <a:gridCol w="446694">
                  <a:extLst>
                    <a:ext uri="{9D8B030D-6E8A-4147-A177-3AD203B41FA5}">
                      <a16:colId xmlns:a16="http://schemas.microsoft.com/office/drawing/2014/main" val="1251722176"/>
                    </a:ext>
                  </a:extLst>
                </a:gridCol>
              </a:tblGrid>
              <a:tr h="1562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CENTRO DE ESTUDIOS RECONOCIDOS   INCORPORADOS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 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 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81983"/>
                  </a:ext>
                </a:extLst>
              </a:tr>
              <a:tr h="1394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424257"/>
                  </a:ext>
                </a:extLst>
              </a:tr>
              <a:tr h="1394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37932"/>
                  </a:ext>
                </a:extLst>
              </a:tr>
              <a:tr h="1701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Benito Juárez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LICEO DEL CARIBE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0778"/>
                  </a:ext>
                </a:extLst>
              </a:tr>
              <a:tr h="1701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COLEGIO BRITÁNICO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18512"/>
                  </a:ext>
                </a:extLst>
              </a:tr>
              <a:tr h="1701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COLEGIO ECAB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28258"/>
                  </a:ext>
                </a:extLst>
              </a:tr>
              <a:tr h="989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38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12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69" y="10164"/>
            <a:ext cx="9416569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-75654" y="44624"/>
            <a:ext cx="5940152" cy="238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86100" y="332656"/>
            <a:ext cx="412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total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8422" y="7170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mixta. Opción </a:t>
            </a:r>
            <a:r>
              <a:rPr lang="es-MX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autoplaneada</a:t>
            </a:r>
            <a:endPara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6234" y="377331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mixta. Opción mixta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72881"/>
              </p:ext>
            </p:extLst>
          </p:nvPr>
        </p:nvGraphicFramePr>
        <p:xfrm>
          <a:off x="301773" y="3188468"/>
          <a:ext cx="5372100" cy="457200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85316738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4684810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817054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942951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07793297"/>
                    </a:ext>
                  </a:extLst>
                </a:gridCol>
              </a:tblGrid>
              <a:tr h="14406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Sistema de Control Escolar.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71585"/>
                  </a:ext>
                </a:extLst>
              </a:tr>
              <a:tr h="137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10/06/2024.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049898"/>
                  </a:ext>
                </a:extLst>
              </a:tr>
              <a:tr h="13719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matrícula es cambiante, ya que por la modalidad hay inscripciones todo el año.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9224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48059"/>
              </p:ext>
            </p:extLst>
          </p:nvPr>
        </p:nvGraphicFramePr>
        <p:xfrm>
          <a:off x="418470" y="6348039"/>
          <a:ext cx="3035300" cy="304800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658323284"/>
                    </a:ext>
                  </a:extLst>
                </a:gridCol>
              </a:tblGrid>
              <a:tr h="1232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Fuente: Sedes Bachillerato Modular (CSAI).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283047"/>
                  </a:ext>
                </a:extLst>
              </a:tr>
              <a:tr h="1232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10/06/2024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7889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8638668" y="6551766"/>
            <a:ext cx="39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17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55106"/>
              </p:ext>
            </p:extLst>
          </p:nvPr>
        </p:nvGraphicFramePr>
        <p:xfrm>
          <a:off x="336234" y="1068191"/>
          <a:ext cx="4307774" cy="2072023"/>
        </p:xfrm>
        <a:graphic>
          <a:graphicData uri="http://schemas.openxmlformats.org/drawingml/2006/table">
            <a:tbl>
              <a:tblPr/>
              <a:tblGrid>
                <a:gridCol w="2003518">
                  <a:extLst>
                    <a:ext uri="{9D8B030D-6E8A-4147-A177-3AD203B41FA5}">
                      <a16:colId xmlns:a16="http://schemas.microsoft.com/office/drawing/2014/main" val="35376859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2503406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0918297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25933440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de Servicios Académicos Integrales (CSAI)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72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Chetumal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05640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Cancún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529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Playa del Carmen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56256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5764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73967"/>
              </p:ext>
            </p:extLst>
          </p:nvPr>
        </p:nvGraphicFramePr>
        <p:xfrm>
          <a:off x="399542" y="4215113"/>
          <a:ext cx="4244466" cy="1973580"/>
        </p:xfrm>
        <a:graphic>
          <a:graphicData uri="http://schemas.openxmlformats.org/drawingml/2006/table">
            <a:tbl>
              <a:tblPr/>
              <a:tblGrid>
                <a:gridCol w="1940210">
                  <a:extLst>
                    <a:ext uri="{9D8B030D-6E8A-4147-A177-3AD203B41FA5}">
                      <a16:colId xmlns:a16="http://schemas.microsoft.com/office/drawing/2014/main" val="28925663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81916422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081888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52625327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Sedes de 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Bachillerto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Modular (CSAI)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8412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Uno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8202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826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Cuatro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1224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375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Playa del Carmen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2077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Aventuras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157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3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185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5086</TotalTime>
  <Words>1387</Words>
  <Application>Microsoft Office PowerPoint</Application>
  <PresentationFormat>Presentación en pantalla (4:3)</PresentationFormat>
  <Paragraphs>1089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BACHILLERATO MODULAR</dc:title>
  <dc:creator>Angel</dc:creator>
  <cp:lastModifiedBy>karen canto martin</cp:lastModifiedBy>
  <cp:revision>341</cp:revision>
  <cp:lastPrinted>2024-05-02T15:31:44Z</cp:lastPrinted>
  <dcterms:created xsi:type="dcterms:W3CDTF">2021-02-19T19:53:30Z</dcterms:created>
  <dcterms:modified xsi:type="dcterms:W3CDTF">2024-07-18T22:38:52Z</dcterms:modified>
</cp:coreProperties>
</file>